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ato Light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20" Type="http://schemas.openxmlformats.org/officeDocument/2006/relationships/slide" Target="slides/slide15.xml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a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c54372d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c54372d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c54372dd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c54372dd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ac7fd5a5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ac7fd5a5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RAG - AI framework for retrieving facts from external knowledge bases.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c54372dd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c54372d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RAG - AI framework for retrieving facts from external knowledge bases.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c54372d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c54372d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RAG - AI framework for retrieving facts from external knowledge bases.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c54372dd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c54372dd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InvokeModel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InvokeModelWithResponseStream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InvokeAgent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c54372dd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c54372dd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ac7fd5a5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ac7fd5a5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c54372dd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c54372dd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c54372dd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c54372dd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48cb452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48cb452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ac7fd5a5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ac7fd5a5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ac7fd5a5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ac7fd5a5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48cb4527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48cb4527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8cb452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48cb452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1f5c3f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11f5c3f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11f5c3f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11f5c3f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ac7fd5a5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ac7fd5a5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c54372dd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c54372dd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ea35db4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ea35db4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Llama 2 - July 2023 (Meta)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Claude - March 2023 (Anthropic)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Titan - Sept 2023 (Amazon)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Stab-diff 2022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7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495100" y="20917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Serverless Holiday Hackathon 2023</a:t>
            </a:r>
            <a:endParaRPr sz="48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300" y="4100625"/>
            <a:ext cx="1049700" cy="1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425" y="419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4139699" y="2813817"/>
            <a:ext cx="33750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01259" y="2204221"/>
            <a:ext cx="32568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22"/>
          <p:cNvGrpSpPr/>
          <p:nvPr/>
        </p:nvGrpSpPr>
        <p:grpSpPr>
          <a:xfrm>
            <a:off x="2018467" y="2509024"/>
            <a:ext cx="3505336" cy="1527221"/>
            <a:chOff x="3071457" y="2013875"/>
            <a:chExt cx="1944600" cy="1569600"/>
          </a:xfrm>
        </p:grpSpPr>
        <p:sp>
          <p:nvSpPr>
            <p:cNvPr id="144" name="Google Shape;144;p2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Managed / Serverless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2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infrastructure to maintain (but must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acquire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model access) and $ per token pricing model.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7" name="Google Shape;147;p22"/>
          <p:cNvSpPr txBox="1"/>
          <p:nvPr>
            <p:ph type="title"/>
          </p:nvPr>
        </p:nvSpPr>
        <p:spPr>
          <a:xfrm>
            <a:off x="770475" y="1141700"/>
            <a:ext cx="5866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62D3D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Definition: </a:t>
            </a:r>
            <a:r>
              <a:rPr b="0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Amazon Bedrock is a fully managed service that offers a choice of high-performing foundation models … via a single API.</a:t>
            </a:r>
            <a:endParaRPr b="0" sz="1600"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Amazon Bedrock</a:t>
            </a:r>
            <a:endParaRPr>
              <a:solidFill>
                <a:srgbClr val="2A64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701259" y="2204221"/>
            <a:ext cx="32568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 flipH="1" rot="10800000">
            <a:off x="2018467" y="2508944"/>
            <a:ext cx="35052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23"/>
          <p:cNvGrpSpPr/>
          <p:nvPr/>
        </p:nvGrpSpPr>
        <p:grpSpPr>
          <a:xfrm>
            <a:off x="4139699" y="2813817"/>
            <a:ext cx="3375150" cy="1527221"/>
            <a:chOff x="5015938" y="2013875"/>
            <a:chExt cx="3001200" cy="1569600"/>
          </a:xfrm>
        </p:grpSpPr>
        <p:sp>
          <p:nvSpPr>
            <p:cNvPr id="156" name="Google Shape;156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Accessible</a:t>
              </a: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via AWS API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InvokeModel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InvokeModelWithResponseStream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InvokeAgent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9" name="Google Shape;159;p23"/>
          <p:cNvSpPr txBox="1"/>
          <p:nvPr>
            <p:ph type="title"/>
          </p:nvPr>
        </p:nvSpPr>
        <p:spPr>
          <a:xfrm>
            <a:off x="770475" y="1141700"/>
            <a:ext cx="5866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62D3D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Definition: </a:t>
            </a:r>
            <a:r>
              <a:rPr b="0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Amazon Bedrock is a fully managed service that offers a choice of high-performing foundation models … via a single API.</a:t>
            </a:r>
            <a:endParaRPr b="0" sz="1600"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Amazon Bedrock</a:t>
            </a:r>
            <a:endParaRPr>
              <a:solidFill>
                <a:srgbClr val="2A64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Reaches AWS!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Generally Available </a:t>
            </a:r>
            <a:r>
              <a:rPr b="1" lang="en" sz="1400"/>
              <a:t>28th November 2023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Ingests data (S3) into vector database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Think custom GPTs from OpenAI</a:t>
            </a:r>
            <a:endParaRPr sz="1400"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770475" y="633700"/>
            <a:ext cx="53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Knowledge Base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01" y="2670774"/>
            <a:ext cx="3268803" cy="14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Reaches AWS!</a:t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770475" y="633700"/>
            <a:ext cx="53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Knowledge Base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73" y="2281975"/>
            <a:ext cx="4551450" cy="23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Reaches AWS!</a:t>
            </a:r>
            <a:endParaRPr/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770475" y="633700"/>
            <a:ext cx="53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Knowledge Base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5" y="2376875"/>
            <a:ext cx="3124845" cy="19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Help At Last</a:t>
            </a:r>
            <a:r>
              <a:rPr lang="en"/>
              <a:t>!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770475" y="2686425"/>
            <a:ext cx="68874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Generally Available </a:t>
            </a:r>
            <a:r>
              <a:rPr b="1" lang="en" sz="1400"/>
              <a:t>28th November 2023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Access to private resources (via knowledge base)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Maintains a conversation chain/context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Think LangChain “ConversationChain”</a:t>
            </a:r>
            <a:endParaRPr sz="1400"/>
          </a:p>
        </p:txBody>
      </p:sp>
      <p:sp>
        <p:nvSpPr>
          <p:cNvPr id="189" name="Google Shape;189;p27"/>
          <p:cNvSpPr txBox="1"/>
          <p:nvPr>
            <p:ph type="title"/>
          </p:nvPr>
        </p:nvSpPr>
        <p:spPr>
          <a:xfrm>
            <a:off x="770475" y="633700"/>
            <a:ext cx="53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Bedrock Agents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150" y="2571750"/>
            <a:ext cx="4073677" cy="1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10342" l="12230" r="12223" t="10342"/>
          <a:stretch/>
        </p:blipFill>
        <p:spPr>
          <a:xfrm>
            <a:off x="2752600" y="652875"/>
            <a:ext cx="3638801" cy="3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3193075" y="1925250"/>
            <a:ext cx="236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Time for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Demo.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900" y="1722800"/>
            <a:ext cx="3250400" cy="3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300" y="143350"/>
            <a:ext cx="1204626" cy="157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13" y="1624013"/>
            <a:ext cx="66389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0075"/>
            <a:ext cx="8839201" cy="1623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3113"/>
            <a:ext cx="8839200" cy="167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800" y="404725"/>
            <a:ext cx="3108350" cy="38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270750" y="3210275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142525" y="139912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About Serverless Guru</a:t>
            </a:r>
            <a:endParaRPr b="1" sz="1400"/>
          </a:p>
        </p:txBody>
      </p:sp>
      <p:cxnSp>
        <p:nvCxnSpPr>
          <p:cNvPr id="75" name="Google Shape;75;p14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5142525" y="2023952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LLM Crash Course!</a:t>
            </a:r>
            <a:endParaRPr b="1" sz="1400"/>
          </a:p>
        </p:txBody>
      </p:sp>
      <p:cxnSp>
        <p:nvCxnSpPr>
          <p:cNvPr id="77" name="Google Shape;77;p14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5142525" y="259744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AWS LLM Ecosystem</a:t>
            </a:r>
            <a:endParaRPr b="1" sz="1400"/>
          </a:p>
        </p:txBody>
      </p:sp>
      <p:cxnSp>
        <p:nvCxnSpPr>
          <p:cNvPr id="79" name="Google Shape;79;p14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5142525" y="317972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Q &amp; A</a:t>
            </a:r>
            <a:endParaRPr b="1" sz="14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8091050" y="1543012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400" y="2667401"/>
            <a:ext cx="296300" cy="31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36" y="19880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>
            <p:ph type="title"/>
          </p:nvPr>
        </p:nvSpPr>
        <p:spPr>
          <a:xfrm>
            <a:off x="241938" y="4405400"/>
            <a:ext cx="3196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sp>
        <p:nvSpPr>
          <p:cNvPr id="226" name="Google Shape;226;p33"/>
          <p:cNvSpPr txBox="1"/>
          <p:nvPr>
            <p:ph type="title"/>
          </p:nvPr>
        </p:nvSpPr>
        <p:spPr>
          <a:xfrm>
            <a:off x="3659601" y="4405400"/>
            <a:ext cx="3470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Sign up for the challenge</a:t>
            </a:r>
            <a:r>
              <a:rPr lang="en" sz="2220"/>
              <a:t>!</a:t>
            </a:r>
            <a:endParaRPr sz="222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11" y="2001625"/>
            <a:ext cx="2378390" cy="237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type="title"/>
          </p:nvPr>
        </p:nvSpPr>
        <p:spPr>
          <a:xfrm>
            <a:off x="241950" y="69332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Serverless Guru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Guide to Serverless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Adopt. Migrate. Build.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</a:t>
            </a:r>
            <a:r>
              <a:rPr lang="en"/>
              <a:t>Company</a:t>
            </a:r>
            <a:r>
              <a:rPr lang="en" sz="3600"/>
              <a:t> </a:t>
            </a:r>
            <a:endParaRPr sz="3600"/>
          </a:p>
        </p:txBody>
      </p:sp>
      <p:sp>
        <p:nvSpPr>
          <p:cNvPr id="95" name="Google Shape;95;p16"/>
          <p:cNvSpPr txBox="1"/>
          <p:nvPr>
            <p:ph idx="2" type="body"/>
          </p:nvPr>
        </p:nvSpPr>
        <p:spPr>
          <a:xfrm>
            <a:off x="4541525" y="2008650"/>
            <a:ext cx="41397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love to take on challenges, face the unknown, and be on the forefront of serverless innovation.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Helping companies and people realize their full potential gives us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Speak to a Guru today! 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06" y="1301438"/>
            <a:ext cx="4516670" cy="2540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327" y="925146"/>
            <a:ext cx="3193425" cy="3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Crash Course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Everything you need to know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get the most out of LLMs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LLM Ecosystem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Bedrock is a Minecraft thing? Right?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4139699" y="2813817"/>
            <a:ext cx="3375000" cy="1527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770475" y="1141700"/>
            <a:ext cx="5866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62D3D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Definition: </a:t>
            </a:r>
            <a:r>
              <a:rPr b="0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Amazon Bedrock is a fully managed service that offers a choice of high-performing foundation models … via a single API.</a:t>
            </a:r>
            <a:endParaRPr b="0" sz="1600"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770475" y="633700"/>
            <a:ext cx="39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Amazon Bedrock</a:t>
            </a:r>
            <a:endParaRPr>
              <a:solidFill>
                <a:srgbClr val="2A64F3"/>
              </a:solidFill>
            </a:endParaRPr>
          </a:p>
        </p:txBody>
      </p:sp>
      <p:grpSp>
        <p:nvGrpSpPr>
          <p:cNvPr id="130" name="Google Shape;130;p21"/>
          <p:cNvGrpSpPr/>
          <p:nvPr/>
        </p:nvGrpSpPr>
        <p:grpSpPr>
          <a:xfrm>
            <a:off x="2018467" y="2509024"/>
            <a:ext cx="3505336" cy="1527221"/>
            <a:chOff x="3071457" y="2013875"/>
            <a:chExt cx="1944600" cy="1569600"/>
          </a:xfrm>
        </p:grpSpPr>
        <p:sp>
          <p:nvSpPr>
            <p:cNvPr id="131" name="Google Shape;131;p2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Demo Video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133;p21"/>
          <p:cNvGrpSpPr/>
          <p:nvPr/>
        </p:nvGrpSpPr>
        <p:grpSpPr>
          <a:xfrm>
            <a:off x="701259" y="2204221"/>
            <a:ext cx="3256816" cy="1527221"/>
            <a:chOff x="1126863" y="1700617"/>
            <a:chExt cx="1944600" cy="1569600"/>
          </a:xfrm>
        </p:grpSpPr>
        <p:sp>
          <p:nvSpPr>
            <p:cNvPr id="134" name="Google Shape;134;p21"/>
            <p:cNvSpPr/>
            <p:nvPr/>
          </p:nvSpPr>
          <p:spPr>
            <a:xfrm>
              <a:off x="1126863" y="1700617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 txBox="1"/>
            <p:nvPr/>
          </p:nvSpPr>
          <p:spPr>
            <a:xfrm>
              <a:off x="1231986" y="19357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Models Available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1"/>
            <p:cNvSpPr txBox="1"/>
            <p:nvPr/>
          </p:nvSpPr>
          <p:spPr>
            <a:xfrm>
              <a:off x="1231988" y="2167067"/>
              <a:ext cx="1733700" cy="9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LLM: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Llama 2, Claude, Titan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Text-To-Image: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Stable Diffusion, Titan (again)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